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333" r:id="rId3"/>
    <p:sldId id="339" r:id="rId4"/>
    <p:sldId id="325" r:id="rId5"/>
    <p:sldId id="326" r:id="rId6"/>
    <p:sldId id="361" r:id="rId7"/>
    <p:sldId id="362" r:id="rId8"/>
    <p:sldId id="343" r:id="rId9"/>
    <p:sldId id="329" r:id="rId10"/>
    <p:sldId id="353" r:id="rId11"/>
    <p:sldId id="356" r:id="rId12"/>
    <p:sldId id="364" r:id="rId13"/>
    <p:sldId id="358" r:id="rId14"/>
    <p:sldId id="350" r:id="rId15"/>
    <p:sldId id="359" r:id="rId16"/>
    <p:sldId id="363" r:id="rId17"/>
    <p:sldId id="335" r:id="rId18"/>
    <p:sldId id="336" r:id="rId19"/>
    <p:sldId id="351" r:id="rId20"/>
    <p:sldId id="365" r:id="rId21"/>
    <p:sldId id="338" r:id="rId22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09" autoAdjust="0"/>
    <p:restoredTop sz="84530"/>
  </p:normalViewPr>
  <p:slideViewPr>
    <p:cSldViewPr snapToGrid="0" snapToObjects="1" showGuides="1">
      <p:cViewPr varScale="1">
        <p:scale>
          <a:sx n="141" d="100"/>
          <a:sy n="141" d="100"/>
        </p:scale>
        <p:origin x="536" y="176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New</a:t>
            </a:r>
            <a:r>
              <a:rPr lang="en-US" baseline="0" dirty="0" smtClean="0"/>
              <a:t> face in </a:t>
            </a:r>
            <a:r>
              <a:rPr lang="en-US" baseline="0" dirty="0" err="1" smtClean="0"/>
              <a:t>PyData</a:t>
            </a:r>
            <a:r>
              <a:rPr lang="en-US" baseline="0" dirty="0" smtClean="0"/>
              <a:t> conference</a:t>
            </a:r>
          </a:p>
          <a:p>
            <a:r>
              <a:rPr lang="en-US" baseline="0" dirty="0" smtClean="0"/>
              <a:t>Thanks for having me</a:t>
            </a:r>
          </a:p>
          <a:p>
            <a:r>
              <a:rPr lang="en-US" dirty="0" smtClean="0"/>
              <a:t>I am Joe.</a:t>
            </a:r>
            <a:r>
              <a:rPr lang="en-US" baseline="0" dirty="0" smtClean="0"/>
              <a:t> I work for H2O. </a:t>
            </a:r>
            <a:endParaRPr lang="en-US" dirty="0" smtClean="0"/>
          </a:p>
          <a:p>
            <a:r>
              <a:rPr lang="en-US" dirty="0" smtClean="0"/>
              <a:t>Only joined 6</a:t>
            </a:r>
            <a:r>
              <a:rPr lang="en-US" baseline="0" dirty="0" smtClean="0"/>
              <a:t> weeks ago</a:t>
            </a:r>
          </a:p>
          <a:p>
            <a:r>
              <a:rPr lang="en-US" baseline="0" dirty="0" smtClean="0"/>
              <a:t>Not really a contributor to their code base – more like a long-term user (using H2O for my previous jobs since 2014)</a:t>
            </a:r>
          </a:p>
          <a:p>
            <a:r>
              <a:rPr lang="en-US" baseline="0" dirty="0" smtClean="0"/>
              <a:t>Today’s talk is about one specific feature in H2O</a:t>
            </a:r>
          </a:p>
          <a:p>
            <a:r>
              <a:rPr lang="en-US" baseline="0" dirty="0" smtClean="0"/>
              <a:t>Instead of giving you a full demo </a:t>
            </a:r>
          </a:p>
          <a:p>
            <a:r>
              <a:rPr lang="en-US" baseline="0" dirty="0" smtClean="0"/>
              <a:t>Tell you a story from a user’s perspective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53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little</a:t>
            </a:r>
            <a:r>
              <a:rPr lang="en-US" baseline="0" dirty="0" smtClean="0"/>
              <a:t> bit more background of me</a:t>
            </a:r>
          </a:p>
          <a:p>
            <a:r>
              <a:rPr lang="en-US" baseline="0" dirty="0" smtClean="0"/>
              <a:t>H2O – helping customers leverage H2O with their data, build smart apps</a:t>
            </a:r>
          </a:p>
          <a:p>
            <a:r>
              <a:rPr lang="en-US" baseline="0" dirty="0" smtClean="0"/>
              <a:t>Before I joined H2O</a:t>
            </a:r>
          </a:p>
          <a:p>
            <a:r>
              <a:rPr lang="en-US" baseline="0" dirty="0" smtClean="0"/>
              <a:t>VM – building data apps for CEO and CFO – answering specific business questions</a:t>
            </a:r>
          </a:p>
          <a:p>
            <a:r>
              <a:rPr lang="en-US" dirty="0" smtClean="0"/>
              <a:t>Domino</a:t>
            </a:r>
            <a:r>
              <a:rPr lang="en-US" baseline="0" dirty="0" smtClean="0"/>
              <a:t> – evangelist – blogging and going to </a:t>
            </a:r>
            <a:r>
              <a:rPr lang="en-US" baseline="0" dirty="0" err="1" smtClean="0"/>
              <a:t>meetups</a:t>
            </a:r>
            <a:r>
              <a:rPr lang="en-US" baseline="0" dirty="0" smtClean="0"/>
              <a:t> and conferences</a:t>
            </a:r>
          </a:p>
          <a:p>
            <a:r>
              <a:rPr lang="en-US" baseline="0" dirty="0" smtClean="0"/>
              <a:t>Before data science journey, I was a civil engineer – working on water related research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865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Team is growing rapidly </a:t>
            </a:r>
          </a:p>
          <a:p>
            <a:r>
              <a:rPr lang="en-US" dirty="0" smtClean="0"/>
              <a:t>Based</a:t>
            </a:r>
            <a:r>
              <a:rPr lang="en-US" baseline="0" dirty="0" smtClean="0"/>
              <a:t> in Mountain View – I am the only guy in UK/Europe</a:t>
            </a:r>
            <a:endParaRPr lang="en-US" dirty="0" smtClean="0"/>
          </a:p>
          <a:p>
            <a:r>
              <a:rPr lang="en-US" dirty="0" smtClean="0"/>
              <a:t>VC</a:t>
            </a:r>
            <a:r>
              <a:rPr lang="en-US" dirty="0" smtClean="0"/>
              <a:t>: $34M</a:t>
            </a:r>
            <a:r>
              <a:rPr lang="en-US" baseline="0" dirty="0" smtClean="0"/>
              <a:t> in </a:t>
            </a:r>
            <a:r>
              <a:rPr lang="en-US" baseline="0" dirty="0" smtClean="0"/>
              <a:t>total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669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Start with a story of baker / data scientist</a:t>
            </a:r>
          </a:p>
          <a:p>
            <a:r>
              <a:rPr lang="en-US" baseline="0" dirty="0" smtClean="0"/>
              <a:t>Background information </a:t>
            </a:r>
          </a:p>
          <a:p>
            <a:r>
              <a:rPr lang="en-US" baseline="0" dirty="0" smtClean="0"/>
              <a:t>Explain why you should care about the main topic – hyper-para tuning</a:t>
            </a:r>
          </a:p>
          <a:p>
            <a:r>
              <a:rPr lang="en-US" baseline="0" dirty="0" smtClean="0"/>
              <a:t>What is it</a:t>
            </a:r>
          </a:p>
          <a:p>
            <a:r>
              <a:rPr lang="en-US" baseline="0" dirty="0" smtClean="0"/>
              <a:t>Techniques</a:t>
            </a:r>
          </a:p>
          <a:p>
            <a:r>
              <a:rPr lang="en-US" baseline="0" dirty="0" smtClean="0"/>
              <a:t>API</a:t>
            </a:r>
          </a:p>
          <a:p>
            <a:r>
              <a:rPr lang="en-US" baseline="0" dirty="0" smtClean="0"/>
              <a:t>Other useful features in H2O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786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with a story </a:t>
            </a:r>
          </a:p>
          <a:p>
            <a:r>
              <a:rPr lang="en-US" dirty="0" smtClean="0"/>
              <a:t>Or a workflow of making a cake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644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Raw data – structured / unstructured / different databases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15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Customers don</a:t>
            </a:r>
            <a:r>
              <a:rPr lang="uk-UA" dirty="0" smtClean="0"/>
              <a:t>’</a:t>
            </a:r>
            <a:r>
              <a:rPr lang="en-US" dirty="0" smtClean="0"/>
              <a:t>t see much of the process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821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794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913"/>
            <a:ext cx="7772400" cy="53039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3252" y="2146429"/>
            <a:ext cx="4066505" cy="927806"/>
          </a:xfrm>
        </p:spPr>
        <p:txBody>
          <a:bodyPr>
            <a:normAutofit/>
          </a:bodyPr>
          <a:lstStyle>
            <a:lvl1pPr marL="0" indent="0" algn="ctr">
              <a:buNone/>
              <a:defRPr sz="2800" i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Presenter Names Here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824414">
            <a:off x="-1894247" y="3883786"/>
            <a:ext cx="9144000" cy="29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44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0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871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778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title" hasCustomPrompt="1"/>
          </p:nvPr>
        </p:nvSpPr>
        <p:spPr>
          <a:xfrm>
            <a:off x="457200" y="0"/>
            <a:ext cx="8229600" cy="568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14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marL="0" marR="0" lvl="0" indent="0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cap="none" spc="300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TITLE</a:t>
            </a:r>
            <a:endParaRPr lang="en-US" sz="2800" b="1" i="0" u="none" strike="noStrike" cap="none" spc="300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6363347" y="4767263"/>
            <a:ext cx="2085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659164" y="4767263"/>
            <a:ext cx="2847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43279" y="4767263"/>
            <a:ext cx="561975" cy="2738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lvl1pPr marL="0" marR="0" indent="0" algn="l" rtl="0">
              <a:spcBef>
                <a:spcPts val="0"/>
              </a:spcBef>
              <a:buNone/>
              <a:defRPr sz="18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73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9925" y="935584"/>
            <a:ext cx="4946875" cy="123380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740149" y="2346171"/>
            <a:ext cx="4946650" cy="11636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740150" y="3738563"/>
            <a:ext cx="4946650" cy="10287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6009" y="935584"/>
            <a:ext cx="0" cy="3831679"/>
          </a:xfrm>
          <a:prstGeom prst="line">
            <a:avLst/>
          </a:prstGeom>
          <a:ln w="57150" cmpd="sng">
            <a:solidFill>
              <a:srgbClr val="FBE91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3740150" y="2253605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3740150" y="3628358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1138" y="935831"/>
            <a:ext cx="2913062" cy="1233488"/>
          </a:xfrm>
        </p:spPr>
        <p:txBody>
          <a:bodyPr>
            <a:normAutofit/>
          </a:bodyPr>
          <a:lstStyle>
            <a:lvl1pPr marL="0" indent="0" algn="ctr">
              <a:buNone/>
              <a:defRPr sz="4000" b="0" i="0"/>
            </a:lvl1pPr>
            <a:lvl2pPr marL="457200" indent="0" algn="ctr">
              <a:buNone/>
              <a:defRPr baseline="0"/>
            </a:lvl2pPr>
          </a:lstStyle>
          <a:p>
            <a:pPr lvl="0"/>
            <a:r>
              <a:rPr lang="en-US" dirty="0" smtClean="0"/>
              <a:t>Topic 1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6" hasCustomPrompt="1"/>
          </p:nvPr>
        </p:nvSpPr>
        <p:spPr>
          <a:xfrm>
            <a:off x="211138" y="2346723"/>
            <a:ext cx="2913062" cy="116324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2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7" hasCustomPrompt="1"/>
          </p:nvPr>
        </p:nvSpPr>
        <p:spPr>
          <a:xfrm>
            <a:off x="211138" y="3738563"/>
            <a:ext cx="2913062" cy="102870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166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13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671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8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630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83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2B1845-D904-C94D-9BA9-FEC36B05FE4E}" type="datetimeFigureOut">
              <a:rPr lang="en-US" smtClean="0"/>
              <a:t>3/12/16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82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50000">
              <a:schemeClr val="bg1"/>
            </a:gs>
            <a:gs pos="100000">
              <a:schemeClr val="bg1">
                <a:lumMod val="85000"/>
                <a:alpha val="41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-7100"/>
            <a:ext cx="8229600" cy="661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0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49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3200" b="1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Courier New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2oai/h2o-meetups" TargetMode="External"/><Relationship Id="rId4" Type="http://schemas.openxmlformats.org/officeDocument/2006/relationships/hyperlink" Target="https://github.com/h2oai/h2o-3" TargetMode="External"/><Relationship Id="rId5" Type="http://schemas.openxmlformats.org/officeDocument/2006/relationships/hyperlink" Target="http://www.h2o.ai/docs/" TargetMode="External"/><Relationship Id="rId6" Type="http://schemas.openxmlformats.org/officeDocument/2006/relationships/hyperlink" Target="mailto:joe@h2o.ai" TargetMode="External"/><Relationship Id="rId7" Type="http://schemas.openxmlformats.org/officeDocument/2006/relationships/hyperlink" Target="http://www.h2o.ai/careers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683"/>
            <a:ext cx="7772400" cy="953650"/>
          </a:xfrm>
        </p:spPr>
        <p:txBody>
          <a:bodyPr>
            <a:normAutofit fontScale="90000"/>
          </a:bodyPr>
          <a:lstStyle/>
          <a:p>
            <a:r>
              <a:rPr lang="en-US" b="0" dirty="0" smtClean="0"/>
              <a:t>Using H2O Random Grid Search for Hyper-parameters Optimization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17706" y="2037290"/>
            <a:ext cx="4240494" cy="1810810"/>
          </a:xfrm>
        </p:spPr>
        <p:txBody>
          <a:bodyPr>
            <a:normAutofit/>
          </a:bodyPr>
          <a:lstStyle/>
          <a:p>
            <a:r>
              <a:rPr lang="en-US" dirty="0" smtClean="0"/>
              <a:t>Jo-fai (Joe) Chow</a:t>
            </a:r>
          </a:p>
          <a:p>
            <a:r>
              <a:rPr lang="en-US" dirty="0" smtClean="0"/>
              <a:t>Data Scientist</a:t>
            </a:r>
            <a:endParaRPr lang="en-US" dirty="0"/>
          </a:p>
          <a:p>
            <a:r>
              <a:rPr lang="en-US" dirty="0" smtClean="0"/>
              <a:t>joe@h2o.ai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831445"/>
            <a:ext cx="2222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7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HYPER-PARAMETERS OPTIMISATION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Example of hyper-parameters in H2O</a:t>
            </a:r>
          </a:p>
          <a:p>
            <a:pPr lvl="1"/>
            <a:r>
              <a:rPr lang="en-US" dirty="0" smtClean="0"/>
              <a:t>Random Forest:</a:t>
            </a:r>
          </a:p>
          <a:p>
            <a:pPr lvl="2"/>
            <a:r>
              <a:rPr lang="en-US" dirty="0" smtClean="0"/>
              <a:t>No. of trees, depth of trees, sample rate </a:t>
            </a:r>
            <a:r>
              <a:rPr lang="is-IS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Gradient Boosting Machine (GBM):</a:t>
            </a:r>
            <a:endParaRPr lang="en-US" dirty="0" smtClean="0"/>
          </a:p>
          <a:p>
            <a:pPr lvl="2"/>
            <a:r>
              <a:rPr lang="en-US" dirty="0" smtClean="0"/>
              <a:t>No. of trees, depth of trees, learning rate, sample rate </a:t>
            </a:r>
            <a:r>
              <a:rPr lang="is-IS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Deep Learning:</a:t>
            </a:r>
          </a:p>
          <a:p>
            <a:pPr lvl="2"/>
            <a:r>
              <a:rPr lang="en-US" dirty="0" smtClean="0"/>
              <a:t>Activation, hidden layer sizes, L1, L2, dropout ratios </a:t>
            </a:r>
            <a:r>
              <a:rPr lang="is-IS" dirty="0" smtClean="0"/>
              <a:t>…</a:t>
            </a: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4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COMMON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Manual search</a:t>
            </a:r>
          </a:p>
          <a:p>
            <a:pPr lvl="1"/>
            <a:r>
              <a:rPr lang="en-US" dirty="0" smtClean="0"/>
              <a:t>Tuning by hand - inefficient</a:t>
            </a:r>
          </a:p>
          <a:p>
            <a:pPr lvl="1"/>
            <a:r>
              <a:rPr lang="en-US" dirty="0" smtClean="0"/>
              <a:t>Expert opinion (not always reliable)</a:t>
            </a:r>
          </a:p>
          <a:p>
            <a:r>
              <a:rPr lang="en-US" dirty="0" smtClean="0"/>
              <a:t>Grid search</a:t>
            </a:r>
          </a:p>
          <a:p>
            <a:pPr lvl="1"/>
            <a:r>
              <a:rPr lang="en-US" dirty="0" smtClean="0"/>
              <a:t>Automated search within a defined space</a:t>
            </a:r>
          </a:p>
          <a:p>
            <a:pPr lvl="1"/>
            <a:r>
              <a:rPr lang="en-US" dirty="0" smtClean="0"/>
              <a:t>Computationally expensive</a:t>
            </a:r>
          </a:p>
          <a:p>
            <a:r>
              <a:rPr lang="en-US" dirty="0" smtClean="0"/>
              <a:t>Random grid search</a:t>
            </a:r>
          </a:p>
          <a:p>
            <a:pPr lvl="1"/>
            <a:r>
              <a:rPr lang="en-US" dirty="0" smtClean="0"/>
              <a:t>More efficient than manual / grid search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qual performance in less time</a:t>
            </a:r>
          </a:p>
        </p:txBody>
      </p:sp>
    </p:spTree>
    <p:extLst>
      <p:ext uri="{BB962C8B-B14F-4D97-AF65-F5344CB8AC3E}">
        <p14:creationId xmlns:p14="http://schemas.microsoft.com/office/powerpoint/2010/main" val="171558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RANDOM GRID SEARCH – DOES IT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Random </a:t>
            </a:r>
            <a:r>
              <a:rPr lang="en-US" dirty="0"/>
              <a:t>Search for Hyper-Parameter </a:t>
            </a:r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Journal of Machine Learning </a:t>
            </a:r>
            <a:r>
              <a:rPr lang="en-US" dirty="0" smtClean="0"/>
              <a:t>Research </a:t>
            </a:r>
            <a:r>
              <a:rPr lang="en-US" dirty="0" smtClean="0"/>
              <a:t>(2012) </a:t>
            </a:r>
            <a:endParaRPr lang="en-US" dirty="0"/>
          </a:p>
          <a:p>
            <a:pPr lvl="1"/>
            <a:r>
              <a:rPr lang="en-US" dirty="0" smtClean="0"/>
              <a:t>James </a:t>
            </a:r>
            <a:r>
              <a:rPr lang="en-US" dirty="0"/>
              <a:t>Bergstra and Yoshua </a:t>
            </a:r>
            <a:r>
              <a:rPr lang="en-US" dirty="0" smtClean="0"/>
              <a:t>Bengio</a:t>
            </a:r>
          </a:p>
          <a:p>
            <a:pPr lvl="1"/>
            <a:r>
              <a:rPr lang="en-US" i="1" dirty="0" smtClean="0"/>
              <a:t>“Compared </a:t>
            </a:r>
            <a:r>
              <a:rPr lang="en-US" i="1" dirty="0"/>
              <a:t>with deep belief networks configured by a thoughtful combination </a:t>
            </a:r>
            <a:r>
              <a:rPr lang="en-US" i="1" dirty="0" smtClean="0"/>
              <a:t>of manual </a:t>
            </a:r>
            <a:r>
              <a:rPr lang="en-US" i="1" dirty="0"/>
              <a:t>search and grid search, purely random search </a:t>
            </a:r>
            <a:r>
              <a:rPr lang="en-US" i="1" dirty="0" smtClean="0"/>
              <a:t>found </a:t>
            </a:r>
            <a:r>
              <a:rPr lang="en-US" i="1" dirty="0"/>
              <a:t>statistically equal performance on four of seven data sets, and superior </a:t>
            </a:r>
            <a:r>
              <a:rPr lang="en-US" i="1" dirty="0" smtClean="0"/>
              <a:t>performance on </a:t>
            </a:r>
            <a:r>
              <a:rPr lang="en-US" i="1" dirty="0"/>
              <a:t>one of seven</a:t>
            </a:r>
            <a:r>
              <a:rPr lang="en-US" i="1" dirty="0" smtClean="0"/>
              <a:t>.”</a:t>
            </a:r>
            <a:endParaRPr lang="en-US" sz="1900" i="1" dirty="0"/>
          </a:p>
        </p:txBody>
      </p:sp>
    </p:spTree>
    <p:extLst>
      <p:ext uri="{BB962C8B-B14F-4D97-AF65-F5344CB8AC3E}">
        <p14:creationId xmlns:p14="http://schemas.microsoft.com/office/powerpoint/2010/main" val="77182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RELATED FEATURE – EARLY </a:t>
            </a:r>
            <a:r>
              <a:rPr lang="en-US" dirty="0" smtClean="0"/>
              <a:t>STOPPING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technique for regularization.</a:t>
            </a:r>
          </a:p>
          <a:p>
            <a:r>
              <a:rPr lang="en-US" dirty="0" smtClean="0"/>
              <a:t>Avoid over-fitting the training set.</a:t>
            </a:r>
          </a:p>
          <a:p>
            <a:r>
              <a:rPr lang="en-US" dirty="0" smtClean="0"/>
              <a:t>Useful when combined with hyper-parameter search:</a:t>
            </a:r>
          </a:p>
          <a:p>
            <a:pPr lvl="1"/>
            <a:r>
              <a:rPr lang="en-US" dirty="0" smtClean="0"/>
              <a:t>Additional controls</a:t>
            </a:r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(e.g. time constraint, tolerance)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5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H2O RANDOM </a:t>
            </a:r>
            <a:r>
              <a:rPr lang="en-US" dirty="0" smtClean="0"/>
              <a:t>GRID </a:t>
            </a:r>
            <a:r>
              <a:rPr lang="en-US" dirty="0" smtClean="0"/>
              <a:t>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</a:p>
          <a:p>
            <a:pPr lvl="1"/>
            <a:r>
              <a:rPr lang="en-US" dirty="0" smtClean="0"/>
              <a:t>Optimize </a:t>
            </a:r>
            <a:r>
              <a:rPr lang="en-US" dirty="0" smtClean="0"/>
              <a:t>model performance </a:t>
            </a:r>
            <a:r>
              <a:rPr lang="en-US" dirty="0" smtClean="0"/>
              <a:t>based on evaluation </a:t>
            </a:r>
            <a:r>
              <a:rPr lang="en-US" dirty="0" smtClean="0"/>
              <a:t>metric.</a:t>
            </a:r>
            <a:endParaRPr lang="en-US" dirty="0" smtClean="0"/>
          </a:p>
          <a:p>
            <a:pPr lvl="1"/>
            <a:r>
              <a:rPr lang="en-US" dirty="0" smtClean="0"/>
              <a:t>Explore the defined search space </a:t>
            </a:r>
            <a:r>
              <a:rPr lang="en-US" dirty="0" smtClean="0"/>
              <a:t>randomly.</a:t>
            </a:r>
            <a:endParaRPr lang="en-US" dirty="0" smtClean="0"/>
          </a:p>
          <a:p>
            <a:pPr lvl="1"/>
            <a:r>
              <a:rPr lang="en-US" dirty="0" smtClean="0"/>
              <a:t>Use early-stopping for regularization and additional </a:t>
            </a:r>
            <a:r>
              <a:rPr lang="en-US" dirty="0" smtClean="0"/>
              <a:t>controls.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15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GRID SEARCH (PYTHON API)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6" y="726473"/>
            <a:ext cx="7420487" cy="435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85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GRID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Outputs</a:t>
            </a:r>
          </a:p>
          <a:p>
            <a:pPr lvl="1"/>
            <a:r>
              <a:rPr lang="en-US" dirty="0" smtClean="0"/>
              <a:t>Best </a:t>
            </a:r>
            <a:r>
              <a:rPr lang="en-US" dirty="0" smtClean="0"/>
              <a:t>model </a:t>
            </a:r>
            <a:r>
              <a:rPr lang="en-US" dirty="0" smtClean="0"/>
              <a:t>based on metric</a:t>
            </a:r>
          </a:p>
          <a:p>
            <a:pPr lvl="1"/>
            <a:r>
              <a:rPr lang="en-US" dirty="0" smtClean="0"/>
              <a:t>A set of hyper-parameters for </a:t>
            </a:r>
            <a:r>
              <a:rPr lang="en-US" dirty="0" smtClean="0"/>
              <a:t>the best</a:t>
            </a:r>
            <a:r>
              <a:rPr lang="en-US" dirty="0" smtClean="0"/>
              <a:t> </a:t>
            </a:r>
            <a:r>
              <a:rPr lang="en-US" dirty="0" smtClean="0"/>
              <a:t>model</a:t>
            </a:r>
          </a:p>
          <a:p>
            <a:r>
              <a:rPr lang="en-US" dirty="0" smtClean="0"/>
              <a:t>Other APIs</a:t>
            </a:r>
          </a:p>
          <a:p>
            <a:pPr lvl="1"/>
            <a:r>
              <a:rPr lang="en-US" dirty="0" smtClean="0"/>
              <a:t>R, REST, Java (see documentation on GitHub)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16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H2O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h2oEnsemble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etter predictive performance</a:t>
            </a:r>
          </a:p>
          <a:p>
            <a:r>
              <a:rPr lang="en-US" dirty="0" smtClean="0"/>
              <a:t>Sparkling Water = Spark + H2O</a:t>
            </a:r>
          </a:p>
          <a:p>
            <a:r>
              <a:rPr lang="en-US" dirty="0" smtClean="0"/>
              <a:t>Plain Old Java Object (POJO)</a:t>
            </a:r>
          </a:p>
          <a:p>
            <a:pPr lvl="1"/>
            <a:r>
              <a:rPr lang="en-US" dirty="0" smtClean="0"/>
              <a:t>Productionize H2O models</a:t>
            </a:r>
          </a:p>
        </p:txBody>
      </p:sp>
    </p:spTree>
    <p:extLst>
      <p:ext uri="{BB962C8B-B14F-4D97-AF65-F5344CB8AC3E}">
        <p14:creationId xmlns:p14="http://schemas.microsoft.com/office/powerpoint/2010/main" val="106290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people only care about the end product.</a:t>
            </a:r>
          </a:p>
          <a:p>
            <a:r>
              <a:rPr lang="en-US" dirty="0" smtClean="0"/>
              <a:t>Use H2O random grid search to save time on hyper-parameters tuning.</a:t>
            </a:r>
            <a:endParaRPr lang="en-US" dirty="0"/>
          </a:p>
          <a:p>
            <a:r>
              <a:rPr lang="en-US" dirty="0" smtClean="0"/>
              <a:t>Spend more time on quality assurance and presentation.</a:t>
            </a:r>
          </a:p>
        </p:txBody>
      </p:sp>
    </p:spTree>
    <p:extLst>
      <p:ext uri="{BB962C8B-B14F-4D97-AF65-F5344CB8AC3E}">
        <p14:creationId xmlns:p14="http://schemas.microsoft.com/office/powerpoint/2010/main" val="757612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H2O Random Grid Search</a:t>
            </a:r>
          </a:p>
          <a:p>
            <a:pPr lvl="1"/>
            <a:r>
              <a:rPr lang="en-US" dirty="0" smtClean="0"/>
              <a:t>An efficient way to tune hyper-parameters</a:t>
            </a:r>
          </a:p>
          <a:p>
            <a:pPr lvl="1"/>
            <a:r>
              <a:rPr lang="en-US" dirty="0" smtClean="0"/>
              <a:t>APIs for Python, R, Java, REST</a:t>
            </a:r>
          </a:p>
          <a:p>
            <a:pPr lvl="1"/>
            <a:r>
              <a:rPr lang="en-US" dirty="0" smtClean="0"/>
              <a:t>Do check out the code examples on GitHub</a:t>
            </a:r>
          </a:p>
          <a:p>
            <a:r>
              <a:rPr lang="en-US" dirty="0" smtClean="0"/>
              <a:t>Combine with other H2O features</a:t>
            </a:r>
          </a:p>
          <a:p>
            <a:pPr lvl="1"/>
            <a:r>
              <a:rPr lang="en-US" dirty="0" smtClean="0"/>
              <a:t>Streamline data science workflow</a:t>
            </a:r>
          </a:p>
        </p:txBody>
      </p:sp>
    </p:spTree>
    <p:extLst>
      <p:ext uri="{BB962C8B-B14F-4D97-AF65-F5344CB8AC3E}">
        <p14:creationId xmlns:p14="http://schemas.microsoft.com/office/powerpoint/2010/main" val="2020863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Customer Data Scientist at H2O.ai</a:t>
            </a:r>
          </a:p>
          <a:p>
            <a:r>
              <a:rPr lang="en-US" dirty="0" smtClean="0"/>
              <a:t>Background</a:t>
            </a:r>
          </a:p>
          <a:p>
            <a:pPr lvl="1"/>
            <a:r>
              <a:rPr lang="en-US" dirty="0" smtClean="0"/>
              <a:t>Telecom (Virgin Media)</a:t>
            </a:r>
          </a:p>
          <a:p>
            <a:pPr lvl="1"/>
            <a:r>
              <a:rPr lang="en-US" dirty="0" smtClean="0"/>
              <a:t>Data Science Platform (Domino Data Lab)</a:t>
            </a:r>
          </a:p>
          <a:p>
            <a:pPr lvl="1"/>
            <a:r>
              <a:rPr lang="en-US" dirty="0" smtClean="0"/>
              <a:t>Water Engineering </a:t>
            </a:r>
            <a:r>
              <a:rPr lang="en-US" smtClean="0"/>
              <a:t>+ Machine Learning Research </a:t>
            </a:r>
            <a:r>
              <a:rPr lang="en-US" dirty="0" smtClean="0"/>
              <a:t>(STREAM Industrial Doctorate Centre)</a:t>
            </a:r>
          </a:p>
        </p:txBody>
      </p:sp>
    </p:spTree>
    <p:extLst>
      <p:ext uri="{BB962C8B-B14F-4D97-AF65-F5344CB8AC3E}">
        <p14:creationId xmlns:p14="http://schemas.microsoft.com/office/powerpoint/2010/main" val="182678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GoDataDriven</a:t>
            </a:r>
            <a:endParaRPr lang="en-US" dirty="0" smtClean="0"/>
          </a:p>
          <a:p>
            <a:r>
              <a:rPr lang="en-US" dirty="0" smtClean="0"/>
              <a:t>Conference sponsors</a:t>
            </a:r>
          </a:p>
          <a:p>
            <a:r>
              <a:rPr lang="en-US" dirty="0" smtClean="0"/>
              <a:t>My colleagues at H2O.ai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599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Resources</a:t>
            </a:r>
          </a:p>
          <a:p>
            <a:pPr lvl="1"/>
            <a:r>
              <a:rPr lang="en-US" dirty="0" smtClean="0"/>
              <a:t>Slides + code </a:t>
            </a:r>
            <a:r>
              <a:rPr lang="en-US" dirty="0"/>
              <a:t>– </a:t>
            </a:r>
            <a:r>
              <a:rPr lang="en-US" dirty="0" smtClean="0">
                <a:hlinkClick r:id="rId3"/>
              </a:rPr>
              <a:t>github.com/h2oai/h2o-meetups</a:t>
            </a:r>
            <a:endParaRPr lang="en-US" dirty="0"/>
          </a:p>
          <a:p>
            <a:pPr lvl="1"/>
            <a:r>
              <a:rPr lang="en-US" dirty="0" smtClean="0"/>
              <a:t>Download H2O </a:t>
            </a:r>
            <a:r>
              <a:rPr lang="en-US" smtClean="0"/>
              <a:t>– </a:t>
            </a:r>
            <a:r>
              <a:rPr lang="en-US" smtClean="0">
                <a:hlinkClick r:id="rId4"/>
              </a:rPr>
              <a:t>www.h2o.ai</a:t>
            </a:r>
            <a:endParaRPr lang="en-US" dirty="0" smtClean="0"/>
          </a:p>
          <a:p>
            <a:pPr lvl="1"/>
            <a:r>
              <a:rPr lang="en-US" dirty="0" smtClean="0"/>
              <a:t>Documentation </a:t>
            </a:r>
            <a:r>
              <a:rPr lang="en-US" dirty="0"/>
              <a:t>– </a:t>
            </a:r>
            <a:r>
              <a:rPr lang="en-US" dirty="0" smtClean="0">
                <a:hlinkClick r:id="rId5"/>
              </a:rPr>
              <a:t>www.h2o.ai/docs/</a:t>
            </a:r>
            <a:endParaRPr lang="en-US" dirty="0" smtClean="0"/>
          </a:p>
          <a:p>
            <a:pPr lvl="1"/>
            <a:r>
              <a:rPr lang="en-US" dirty="0" smtClean="0">
                <a:hlinkClick r:id="rId6"/>
              </a:rPr>
              <a:t>joe@h2o.ai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are hiring – </a:t>
            </a:r>
            <a:r>
              <a:rPr lang="en-US" dirty="0">
                <a:hlinkClick r:id="rId7"/>
              </a:rPr>
              <a:t>www.h2o.ai/careers/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3144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H2O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805464" cy="3394472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Company</a:t>
            </a:r>
          </a:p>
          <a:p>
            <a:pPr lvl="1"/>
            <a:r>
              <a:rPr lang="en-US" dirty="0" smtClean="0"/>
              <a:t>Team: 50 (45 shown)</a:t>
            </a:r>
          </a:p>
          <a:p>
            <a:pPr lvl="1"/>
            <a:r>
              <a:rPr lang="en-US" dirty="0" smtClean="0"/>
              <a:t>Founded in 2012, Mountain View, </a:t>
            </a:r>
            <a:r>
              <a:rPr lang="en-US" dirty="0" smtClean="0"/>
              <a:t>California.</a:t>
            </a:r>
            <a:endParaRPr lang="en-US" dirty="0" smtClean="0"/>
          </a:p>
          <a:p>
            <a:pPr lvl="1"/>
            <a:r>
              <a:rPr lang="en-US" dirty="0" smtClean="0"/>
              <a:t>Venture capital backed</a:t>
            </a:r>
          </a:p>
          <a:p>
            <a:r>
              <a:rPr lang="en-US" dirty="0" smtClean="0"/>
              <a:t>Products</a:t>
            </a:r>
            <a:endParaRPr lang="en-US" dirty="0" smtClean="0"/>
          </a:p>
          <a:p>
            <a:pPr lvl="1"/>
            <a:r>
              <a:rPr lang="en-US" dirty="0" smtClean="0"/>
              <a:t>Open-source </a:t>
            </a:r>
            <a:r>
              <a:rPr lang="en-US" dirty="0" smtClean="0"/>
              <a:t>machine learning</a:t>
            </a:r>
            <a:r>
              <a:rPr lang="en-US" dirty="0" smtClean="0"/>
              <a:t> </a:t>
            </a:r>
            <a:r>
              <a:rPr lang="en-US" dirty="0" smtClean="0"/>
              <a:t>platform.</a:t>
            </a:r>
          </a:p>
          <a:p>
            <a:pPr lvl="1"/>
            <a:r>
              <a:rPr lang="en-US" dirty="0" smtClean="0"/>
              <a:t>Flow (Web), R, Python, Spark, Hadoop interfaces.</a:t>
            </a:r>
          </a:p>
          <a:p>
            <a:pPr lvl="1"/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86" t="9751" r="8596" b="16005"/>
          <a:stretch/>
        </p:blipFill>
        <p:spPr>
          <a:xfrm>
            <a:off x="5911704" y="881455"/>
            <a:ext cx="2381692" cy="403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95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THIS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Story of a baker and a data scientist</a:t>
            </a:r>
          </a:p>
          <a:p>
            <a:pPr lvl="1"/>
            <a:r>
              <a:rPr lang="en-US" dirty="0" smtClean="0"/>
              <a:t>Why you should care</a:t>
            </a:r>
          </a:p>
          <a:p>
            <a:r>
              <a:rPr lang="en-US" dirty="0" smtClean="0"/>
              <a:t>Hyper-parameters optimization</a:t>
            </a:r>
          </a:p>
          <a:p>
            <a:pPr lvl="1"/>
            <a:r>
              <a:rPr lang="en-US" dirty="0" smtClean="0"/>
              <a:t>Common techniques</a:t>
            </a:r>
          </a:p>
          <a:p>
            <a:pPr lvl="1"/>
            <a:r>
              <a:rPr lang="en-US" dirty="0" smtClean="0"/>
              <a:t>H2O Python API</a:t>
            </a:r>
          </a:p>
          <a:p>
            <a:r>
              <a:rPr lang="en-US" dirty="0" smtClean="0"/>
              <a:t>Other </a:t>
            </a:r>
            <a:r>
              <a:rPr lang="en-US" dirty="0" smtClean="0"/>
              <a:t>H2O features </a:t>
            </a:r>
            <a:r>
              <a:rPr lang="en-US" dirty="0" smtClean="0"/>
              <a:t>for streamlining workflow</a:t>
            </a:r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1458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 OF A BAKER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620638" cy="339447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Making a cake</a:t>
            </a:r>
          </a:p>
          <a:p>
            <a:pPr lvl="1"/>
            <a:r>
              <a:rPr lang="en-US" dirty="0" smtClean="0"/>
              <a:t>Source</a:t>
            </a:r>
          </a:p>
          <a:p>
            <a:pPr lvl="2"/>
            <a:r>
              <a:rPr lang="en-US" dirty="0"/>
              <a:t>I</a:t>
            </a:r>
            <a:r>
              <a:rPr lang="en-US" dirty="0" smtClean="0"/>
              <a:t>ngredients </a:t>
            </a:r>
            <a:endParaRPr lang="en-US" dirty="0" smtClean="0"/>
          </a:p>
          <a:p>
            <a:pPr lvl="1"/>
            <a:r>
              <a:rPr lang="en-US" dirty="0" smtClean="0"/>
              <a:t>Process:</a:t>
            </a:r>
          </a:p>
          <a:p>
            <a:pPr lvl="2"/>
            <a:r>
              <a:rPr lang="en-US" dirty="0" smtClean="0"/>
              <a:t>Mixing</a:t>
            </a:r>
          </a:p>
          <a:p>
            <a:pPr lvl="2"/>
            <a:r>
              <a:rPr lang="en-US" dirty="0" smtClean="0"/>
              <a:t>Baking</a:t>
            </a:r>
            <a:endParaRPr lang="en-US" dirty="0"/>
          </a:p>
          <a:p>
            <a:pPr lvl="2"/>
            <a:r>
              <a:rPr lang="en-US" dirty="0" smtClean="0"/>
              <a:t>Decorating</a:t>
            </a:r>
          </a:p>
          <a:p>
            <a:pPr lvl="1"/>
            <a:r>
              <a:rPr lang="en-US" dirty="0" smtClean="0"/>
              <a:t>End product</a:t>
            </a:r>
          </a:p>
          <a:p>
            <a:pPr lvl="2"/>
            <a:r>
              <a:rPr lang="en-US" dirty="0" smtClean="0"/>
              <a:t>A nice looking cake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283" y="1097387"/>
            <a:ext cx="3600000" cy="360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98187" y="4702873"/>
            <a:ext cx="39517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Credit: </a:t>
            </a:r>
            <a:r>
              <a:rPr lang="en-US" sz="1000" dirty="0" smtClean="0"/>
              <a:t>www.dphotographer.co.uk/image/201305/baking_a_cake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75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 OF A DATA SCIENTIST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620638" cy="339447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Making a data </a:t>
            </a:r>
            <a:r>
              <a:rPr lang="en-US" dirty="0"/>
              <a:t>p</a:t>
            </a:r>
            <a:r>
              <a:rPr lang="en-US" dirty="0" smtClean="0"/>
              <a:t>roduct</a:t>
            </a:r>
          </a:p>
          <a:p>
            <a:pPr lvl="1"/>
            <a:r>
              <a:rPr lang="en-US" dirty="0" smtClean="0"/>
              <a:t>Source</a:t>
            </a:r>
          </a:p>
          <a:p>
            <a:pPr lvl="2"/>
            <a:r>
              <a:rPr lang="en-US" dirty="0" smtClean="0"/>
              <a:t>Raw data</a:t>
            </a:r>
          </a:p>
          <a:p>
            <a:pPr lvl="1"/>
            <a:r>
              <a:rPr lang="en-US" dirty="0" smtClean="0"/>
              <a:t>Process:</a:t>
            </a:r>
          </a:p>
          <a:p>
            <a:pPr lvl="2"/>
            <a:r>
              <a:rPr lang="en-US" dirty="0" smtClean="0"/>
              <a:t>Data munging</a:t>
            </a:r>
          </a:p>
          <a:p>
            <a:pPr lvl="2"/>
            <a:r>
              <a:rPr lang="en-US" dirty="0" smtClean="0"/>
              <a:t>Analyzing / Modeling </a:t>
            </a:r>
            <a:endParaRPr lang="en-US" dirty="0"/>
          </a:p>
          <a:p>
            <a:pPr lvl="2"/>
            <a:r>
              <a:rPr lang="en-US" dirty="0" smtClean="0"/>
              <a:t>Reporting</a:t>
            </a:r>
          </a:p>
          <a:p>
            <a:pPr lvl="1"/>
            <a:r>
              <a:rPr lang="en-US" dirty="0" smtClean="0"/>
              <a:t>End product</a:t>
            </a:r>
          </a:p>
          <a:p>
            <a:pPr lvl="2"/>
            <a:r>
              <a:rPr lang="en-US" dirty="0" smtClean="0"/>
              <a:t>Apps, graphs or reports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45041" y="4702873"/>
            <a:ext cx="19062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Credit: </a:t>
            </a:r>
            <a:r>
              <a:rPr lang="en-US" sz="1000" dirty="0" smtClean="0"/>
              <a:t>www.simranjindal.com</a:t>
            </a:r>
            <a:endParaRPr lang="en-US" sz="1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187" y="878461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6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BAKER AND DATA SCIENTIST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do they have in common?</a:t>
            </a:r>
          </a:p>
          <a:p>
            <a:pPr lvl="1"/>
            <a:r>
              <a:rPr lang="en-US" dirty="0" smtClean="0"/>
              <a:t>Process is important to bakers and data scientists. Yet, most customers do not appreciate the effort.</a:t>
            </a:r>
          </a:p>
          <a:p>
            <a:pPr lvl="1"/>
            <a:r>
              <a:rPr lang="en-US" dirty="0"/>
              <a:t>Most customers only care about raw materials </a:t>
            </a:r>
            <a:r>
              <a:rPr lang="en-US" dirty="0" smtClean="0"/>
              <a:t>quality and </a:t>
            </a:r>
            <a:r>
              <a:rPr lang="en-US" dirty="0"/>
              <a:t>end products.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64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YOU SHOULD 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s-IS" dirty="0" smtClean="0"/>
              <a:t>We can use machine/software to automate some </a:t>
            </a:r>
            <a:r>
              <a:rPr lang="en-US" dirty="0" smtClean="0"/>
              <a:t>laborious tasks.</a:t>
            </a:r>
            <a:endParaRPr lang="is-IS" dirty="0" smtClean="0"/>
          </a:p>
          <a:p>
            <a:r>
              <a:rPr lang="is-IS" dirty="0" smtClean="0"/>
              <a:t>We can spend more time on quality assurance and presentation.</a:t>
            </a:r>
          </a:p>
          <a:p>
            <a:r>
              <a:rPr lang="is-IS" dirty="0" smtClean="0"/>
              <a:t>This talk is about making one specific task, hyper-parameters </a:t>
            </a:r>
            <a:r>
              <a:rPr lang="is-IS" dirty="0" smtClean="0"/>
              <a:t>tuning, </a:t>
            </a:r>
            <a:r>
              <a:rPr lang="is-IS" dirty="0" smtClean="0"/>
              <a:t>more efficient.</a:t>
            </a:r>
          </a:p>
        </p:txBody>
      </p:sp>
    </p:spTree>
    <p:extLst>
      <p:ext uri="{BB962C8B-B14F-4D97-AF65-F5344CB8AC3E}">
        <p14:creationId xmlns:p14="http://schemas.microsoft.com/office/powerpoint/2010/main" val="1539220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HYPER-PARAMETERS OPTIMISATION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</a:p>
          <a:p>
            <a:pPr lvl="1"/>
            <a:r>
              <a:rPr lang="en-US" dirty="0" smtClean="0"/>
              <a:t>Optimizing an algorithm’s performance.</a:t>
            </a:r>
          </a:p>
          <a:p>
            <a:pPr lvl="2"/>
            <a:r>
              <a:rPr lang="en-US" dirty="0" smtClean="0"/>
              <a:t>e.g. Random Forest, Gradient Boosting Machine (GBM)</a:t>
            </a:r>
          </a:p>
          <a:p>
            <a:pPr lvl="1"/>
            <a:r>
              <a:rPr lang="en-US" dirty="0" smtClean="0"/>
              <a:t>Trying different sets </a:t>
            </a:r>
            <a:r>
              <a:rPr lang="en-US" dirty="0"/>
              <a:t>of </a:t>
            </a:r>
            <a:r>
              <a:rPr lang="en-US" dirty="0" smtClean="0"/>
              <a:t>hyper-parameters within a defined search space.</a:t>
            </a:r>
          </a:p>
          <a:p>
            <a:pPr lvl="1"/>
            <a:r>
              <a:rPr lang="en-US" dirty="0" smtClean="0"/>
              <a:t>No rules of thumb.</a:t>
            </a:r>
          </a:p>
        </p:txBody>
      </p:sp>
    </p:spTree>
    <p:extLst>
      <p:ext uri="{BB962C8B-B14F-4D97-AF65-F5344CB8AC3E}">
        <p14:creationId xmlns:p14="http://schemas.microsoft.com/office/powerpoint/2010/main" val="154309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1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BE91F"/>
      </a:accent3>
      <a:accent4>
        <a:srgbClr val="EB6615"/>
      </a:accent4>
      <a:accent5>
        <a:srgbClr val="C76402"/>
      </a:accent5>
      <a:accent6>
        <a:srgbClr val="B523B4"/>
      </a:accent6>
      <a:hlink>
        <a:srgbClr val="FF6B26"/>
      </a:hlink>
      <a:folHlink>
        <a:srgbClr val="DE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6042</TotalTime>
  <Words>903</Words>
  <Application>Microsoft Macintosh PowerPoint</Application>
  <PresentationFormat>On-screen Show (16:9)</PresentationFormat>
  <Paragraphs>168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Courier New</vt:lpstr>
      <vt:lpstr>Times New Roman</vt:lpstr>
      <vt:lpstr>Wingdings</vt:lpstr>
      <vt:lpstr>Arial</vt:lpstr>
      <vt:lpstr>Custom Design</vt:lpstr>
      <vt:lpstr>Using H2O Random Grid Search for Hyper-parameters Optimization</vt:lpstr>
      <vt:lpstr>WHO AM I</vt:lpstr>
      <vt:lpstr>ABOUT H2O</vt:lpstr>
      <vt:lpstr>ABOUT THIS TALK</vt:lpstr>
      <vt:lpstr>STORY OF A BAKER</vt:lpstr>
      <vt:lpstr>STORY OF A DATA SCIENTIST</vt:lpstr>
      <vt:lpstr>BAKER AND DATA SCIENTIST</vt:lpstr>
      <vt:lpstr>WHY YOU SHOULD CARE</vt:lpstr>
      <vt:lpstr>HYPER-PARAMETERS OPTIMISATION</vt:lpstr>
      <vt:lpstr>HYPER-PARAMETERS OPTIMISATION</vt:lpstr>
      <vt:lpstr>COMMON TECHNIQUES</vt:lpstr>
      <vt:lpstr>RANDOM GRID SEARCH – DOES IT WORK?</vt:lpstr>
      <vt:lpstr>RELATED FEATURE – EARLY STOPPING</vt:lpstr>
      <vt:lpstr>H2O RANDOM GRID SEARCH</vt:lpstr>
      <vt:lpstr>RANDOM GRID SEARCH (PYTHON API)</vt:lpstr>
      <vt:lpstr>RANDOM GRID SEARCH</vt:lpstr>
      <vt:lpstr>OTHER H2O FEATURES</vt:lpstr>
      <vt:lpstr>CONCLUSIONS</vt:lpstr>
      <vt:lpstr>CONCLUSIONS</vt:lpstr>
      <vt:lpstr>ACKNOWLEDGEMENTS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Chow, Jo</cp:lastModifiedBy>
  <cp:revision>274</cp:revision>
  <cp:lastPrinted>2016-01-16T20:46:46Z</cp:lastPrinted>
  <dcterms:created xsi:type="dcterms:W3CDTF">2015-09-15T15:26:47Z</dcterms:created>
  <dcterms:modified xsi:type="dcterms:W3CDTF">2016-03-12T09:35:48Z</dcterms:modified>
</cp:coreProperties>
</file>